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325" r:id="rId6"/>
    <p:sldId id="272" r:id="rId7"/>
    <p:sldId id="276" r:id="rId8"/>
    <p:sldId id="292" r:id="rId9"/>
    <p:sldId id="306" r:id="rId10"/>
    <p:sldId id="309" r:id="rId11"/>
    <p:sldId id="326" r:id="rId12"/>
    <p:sldId id="333" r:id="rId13"/>
    <p:sldId id="330" r:id="rId14"/>
    <p:sldId id="332" r:id="rId15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7" pos="7296" userDrawn="1">
          <p15:clr>
            <a:srgbClr val="A4A3A4"/>
          </p15:clr>
        </p15:guide>
        <p15:guide id="8" orient="horz" pos="3960" userDrawn="1">
          <p15:clr>
            <a:srgbClr val="A4A3A4"/>
          </p15:clr>
        </p15:guide>
        <p15:guide id="9" pos="384" userDrawn="1">
          <p15:clr>
            <a:srgbClr val="A4A3A4"/>
          </p15:clr>
        </p15:guide>
        <p15:guide id="11" orient="horz" pos="336" userDrawn="1">
          <p15:clr>
            <a:srgbClr val="A4A3A4"/>
          </p15:clr>
        </p15:guide>
        <p15:guide id="12" pos="32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48C2"/>
    <a:srgbClr val="214185"/>
    <a:srgbClr val="BBD9F2"/>
    <a:srgbClr val="9ED6FF"/>
    <a:srgbClr val="2485FF"/>
    <a:srgbClr val="BDEBC4"/>
    <a:srgbClr val="FFD0E5"/>
    <a:srgbClr val="FF4D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56"/>
    <p:restoredTop sz="94679"/>
  </p:normalViewPr>
  <p:slideViewPr>
    <p:cSldViewPr snapToGrid="0">
      <p:cViewPr>
        <p:scale>
          <a:sx n="77" d="100"/>
          <a:sy n="77" d="100"/>
        </p:scale>
        <p:origin x="2016" y="1944"/>
      </p:cViewPr>
      <p:guideLst>
        <p:guide pos="7296"/>
        <p:guide orient="horz" pos="3960"/>
        <p:guide pos="384"/>
        <p:guide orient="horz" pos="336"/>
        <p:guide pos="32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2.jpg>
</file>

<file path=ppt/media/image14.png>
</file>

<file path=ppt/media/image17.png>
</file>

<file path=ppt/media/image18.svg>
</file>

<file path=ppt/media/image19.png>
</file>

<file path=ppt/media/image2.jpeg>
</file>

<file path=ppt/media/image5.png>
</file>

<file path=ppt/media/image6.JPG>
</file>

<file path=ppt/media/image7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68A6D7-8F55-F248-B1B6-12FCA172AFB6}" type="datetimeFigureOut">
              <a:rPr lang="en-US" smtClean="0"/>
              <a:t>1/16/22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766BCA-5F8A-FB41-A2EE-2F6317DAE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4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66BCA-5F8A-FB41-A2EE-2F6317DAE861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227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66BCA-5F8A-FB41-A2EE-2F6317DAE8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4527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66BCA-5F8A-FB41-A2EE-2F6317DAE8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996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66BCA-5F8A-FB41-A2EE-2F6317DAE8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06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66BCA-5F8A-FB41-A2EE-2F6317DAE8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605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66BCA-5F8A-FB41-A2EE-2F6317DAE8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408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66BCA-5F8A-FB41-A2EE-2F6317DAE8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356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66BCA-5F8A-FB41-A2EE-2F6317DAE8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7016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66BCA-5F8A-FB41-A2EE-2F6317DAE8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674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66BCA-5F8A-FB41-A2EE-2F6317DAE8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534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66BCA-5F8A-FB41-A2EE-2F6317DAE8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28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8989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1065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2353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3332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735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skwan-chwy/chewy-2022-hackathon-team-d" TargetMode="Externa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emf"/><Relationship Id="rId4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emf"/><Relationship Id="rId5" Type="http://schemas.openxmlformats.org/officeDocument/2006/relationships/image" Target="../media/image7.jpeg"/><Relationship Id="rId10" Type="http://schemas.openxmlformats.org/officeDocument/2006/relationships/image" Target="../media/image12.jpg"/><Relationship Id="rId4" Type="http://schemas.openxmlformats.org/officeDocument/2006/relationships/image" Target="../media/image6.JPG"/><Relationship Id="rId9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emf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emf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B9CB29-898F-1347-9410-F034099B83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5FEB87-EB15-074B-AA11-BE5C51C27225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524000" y="2647641"/>
            <a:ext cx="9144000" cy="782877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algn="ctr"/>
            <a:r>
              <a:rPr lang="en-US" sz="5000" b="1" dirty="0">
                <a:solidFill>
                  <a:srgbClr val="1148C2"/>
                </a:solidFill>
                <a:latin typeface="Roboto Black"/>
                <a:ea typeface="Roboto Black"/>
                <a:cs typeface="Roboto Black" panose="02000000000000000000" pitchFamily="2" charset="0"/>
              </a:rPr>
              <a:t>Finding the </a:t>
            </a:r>
            <a:r>
              <a:rPr lang="en-US" sz="5000" b="1" dirty="0" err="1">
                <a:solidFill>
                  <a:srgbClr val="1148C2"/>
                </a:solidFill>
                <a:latin typeface="Roboto Black"/>
                <a:ea typeface="Roboto Black"/>
                <a:cs typeface="Roboto Black" panose="02000000000000000000" pitchFamily="2" charset="0"/>
              </a:rPr>
              <a:t>Purrfect</a:t>
            </a:r>
            <a:r>
              <a:rPr lang="en-US" sz="5000" b="1" dirty="0">
                <a:solidFill>
                  <a:srgbClr val="1148C2"/>
                </a:solidFill>
                <a:latin typeface="Roboto Black"/>
                <a:ea typeface="Roboto Black"/>
                <a:cs typeface="Roboto Black" panose="02000000000000000000" pitchFamily="2" charset="0"/>
              </a:rPr>
              <a:t> Pup</a:t>
            </a:r>
            <a:endParaRPr lang="en-US" sz="5000" b="1" dirty="0">
              <a:solidFill>
                <a:srgbClr val="1148C2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7A401-CBC6-E442-9703-2A5B456B18E3}"/>
              </a:ext>
            </a:extLst>
          </p:cNvPr>
          <p:cNvSpPr txBox="1"/>
          <p:nvPr/>
        </p:nvSpPr>
        <p:spPr>
          <a:xfrm>
            <a:off x="3012440" y="3429000"/>
            <a:ext cx="6167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 Black" panose="02000000000000000000" pitchFamily="2" charset="0"/>
              </a:rPr>
              <a:t>Top Dawgs 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2863939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930F850-EB2A-F54A-A00A-1C9F75FB621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5" y="6434693"/>
            <a:ext cx="684549" cy="201168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A8C325AD-56C7-694B-A007-DA8F10C043F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BD5050C-AA03-7C4B-BAB2-B82E960585A0}" type="slidenum">
              <a:rPr lang="en-US" smtClean="0">
                <a:solidFill>
                  <a:srgbClr val="1148C2"/>
                </a:solidFill>
              </a:rPr>
              <a:pPr/>
              <a:t>9</a:t>
            </a:fld>
            <a:endParaRPr lang="en-US">
              <a:solidFill>
                <a:srgbClr val="1148C2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DA7312C-E513-1B4C-A69E-99C89A2AE2B5}"/>
              </a:ext>
            </a:extLst>
          </p:cNvPr>
          <p:cNvCxnSpPr>
            <a:cxnSpLocks/>
          </p:cNvCxnSpPr>
          <p:nvPr/>
        </p:nvCxnSpPr>
        <p:spPr>
          <a:xfrm>
            <a:off x="11023374" y="6470650"/>
            <a:ext cx="0" cy="139700"/>
          </a:xfrm>
          <a:prstGeom prst="line">
            <a:avLst/>
          </a:prstGeom>
          <a:ln w="12700">
            <a:solidFill>
              <a:srgbClr val="1148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76432E1-97D3-7844-893C-8734CFD800D2}"/>
              </a:ext>
            </a:extLst>
          </p:cNvPr>
          <p:cNvSpPr/>
          <p:nvPr/>
        </p:nvSpPr>
        <p:spPr>
          <a:xfrm>
            <a:off x="0" y="1"/>
            <a:ext cx="12192000" cy="907676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DC9121A-A3EB-7440-8B55-9470D73A5C43}"/>
              </a:ext>
            </a:extLst>
          </p:cNvPr>
          <p:cNvSpPr/>
          <p:nvPr/>
        </p:nvSpPr>
        <p:spPr>
          <a:xfrm>
            <a:off x="219475" y="124967"/>
            <a:ext cx="2864887" cy="646331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Roboto"/>
                <a:ea typeface="Roboto"/>
                <a:cs typeface="Roboto" panose="02000000000000000000" pitchFamily="2" charset="0"/>
              </a:rPr>
              <a:t>Code Review</a:t>
            </a:r>
            <a:endParaRPr lang="en-US" sz="3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6DF964C-DCEB-2342-AE1A-1F2B0BDA4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922626" y="5287866"/>
            <a:ext cx="2735393" cy="264496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12CDE7A-21A9-3B4E-AF6B-5B5C510662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787891">
            <a:off x="-678560" y="5455146"/>
            <a:ext cx="2150200" cy="21013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94C5072-5BC1-46C4-8D8E-FDBC9CA7243A}"/>
              </a:ext>
            </a:extLst>
          </p:cNvPr>
          <p:cNvSpPr txBox="1"/>
          <p:nvPr/>
        </p:nvSpPr>
        <p:spPr>
          <a:xfrm>
            <a:off x="447034" y="1217143"/>
            <a:ext cx="4939613" cy="160043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 dirty="0">
                <a:solidFill>
                  <a:srgbClr val="1148C2"/>
                </a:solidFill>
                <a:latin typeface="Roboto"/>
                <a:ea typeface="Roboto"/>
              </a:rPr>
              <a:t>Sources:</a:t>
            </a:r>
          </a:p>
          <a:p>
            <a:pPr marL="171450" indent="-171450">
              <a:buFont typeface="Arial"/>
              <a:buChar char="•"/>
            </a:pP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"/>
                <a:ea typeface="Roboto"/>
                <a:cs typeface="Roboto" panose="02000000000000000000" pitchFamily="2" charset="0"/>
              </a:rPr>
              <a:t>PNGTree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Roboto"/>
              <a:ea typeface="Roboto"/>
              <a:cs typeface="Roboto" panose="02000000000000000000" pitchFamily="2" charset="0"/>
            </a:endParaRPr>
          </a:p>
          <a:p>
            <a:pPr marL="171450" indent="-171450">
              <a:buFont typeface="Arial"/>
              <a:buChar char="•"/>
            </a:pP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"/>
                <a:ea typeface="Roboto"/>
                <a:cs typeface="Calibri"/>
              </a:rPr>
              <a:t>CreativeCommons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Roboto"/>
              <a:ea typeface="Roboto"/>
              <a:cs typeface="Calibri"/>
            </a:endParaRPr>
          </a:p>
          <a:p>
            <a:pPr marL="171450" indent="-171450">
              <a:buFont typeface="Arial"/>
              <a:buChar char="•"/>
            </a:pP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Roboto"/>
              <a:ea typeface="Roboto"/>
              <a:cs typeface="Calibri"/>
            </a:endParaRPr>
          </a:p>
          <a:p>
            <a:pPr marL="628650" lvl="1" indent="-171450">
              <a:buFont typeface="Arial"/>
              <a:buChar char="•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Roboto"/>
              <a:ea typeface="Roboto"/>
              <a:cs typeface="Calibri"/>
            </a:endParaRPr>
          </a:p>
        </p:txBody>
      </p:sp>
      <p:pic>
        <p:nvPicPr>
          <p:cNvPr id="4" name="Picture 3" descr="Graphical user interface, text, application, chat or text message&#10;&#10;Description automatically generated">
            <a:hlinkClick r:id="rId6"/>
            <a:extLst>
              <a:ext uri="{FF2B5EF4-FFF2-40B4-BE49-F238E27FC236}">
                <a16:creationId xmlns:a16="http://schemas.microsoft.com/office/drawing/2014/main" id="{B4609143-842A-D848-84FD-A56269FCF4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02533" y="991360"/>
            <a:ext cx="5761732" cy="524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835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9C63C72-14FB-174B-8FDD-DBA330327F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AC4451-7678-DD46-B896-1DF83E15D4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29" t="19621" b="24816"/>
          <a:stretch/>
        </p:blipFill>
        <p:spPr>
          <a:xfrm>
            <a:off x="0" y="0"/>
            <a:ext cx="9826906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8CF7AE-1919-1C40-8525-BA8F2176F322}"/>
              </a:ext>
            </a:extLst>
          </p:cNvPr>
          <p:cNvSpPr txBox="1"/>
          <p:nvPr/>
        </p:nvSpPr>
        <p:spPr>
          <a:xfrm>
            <a:off x="3083560" y="2980174"/>
            <a:ext cx="6446841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Roboto"/>
                <a:ea typeface="Roboto"/>
                <a:cs typeface="Roboto" panose="02000000000000000000" pitchFamily="2" charset="0"/>
              </a:rPr>
              <a:t>Thank You</a:t>
            </a:r>
            <a:endParaRPr lang="en-US" sz="44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9E4A14-59BB-954A-98D0-AAB30CBC672D}"/>
              </a:ext>
            </a:extLst>
          </p:cNvPr>
          <p:cNvSpPr txBox="1"/>
          <p:nvPr/>
        </p:nvSpPr>
        <p:spPr>
          <a:xfrm>
            <a:off x="3073400" y="3749615"/>
            <a:ext cx="6167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Any Questions?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98362F-9000-CC4B-BC84-8ABEEA81F9A8}"/>
              </a:ext>
            </a:extLst>
          </p:cNvPr>
          <p:cNvSpPr txBox="1"/>
          <p:nvPr/>
        </p:nvSpPr>
        <p:spPr>
          <a:xfrm>
            <a:off x="3083560" y="241121"/>
            <a:ext cx="6167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BBD9F2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04.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D036D3-C12E-7A49-88D9-2AEA437B309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5" y="6434693"/>
            <a:ext cx="684549" cy="20116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B216151-E7D9-8E40-8BDA-F3564CD37CA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BD5050C-AA03-7C4B-BAB2-B82E960585A0}" type="slidenum">
              <a:rPr lang="en-US" dirty="0" smtClean="0"/>
              <a:pPr/>
              <a:t>10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867563B-6AFD-9041-BB6E-2833FD7C4B18}"/>
              </a:ext>
            </a:extLst>
          </p:cNvPr>
          <p:cNvCxnSpPr/>
          <p:nvPr/>
        </p:nvCxnSpPr>
        <p:spPr>
          <a:xfrm>
            <a:off x="11060482" y="6434693"/>
            <a:ext cx="0" cy="201168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1006D94-7AFF-1647-8BDF-1860F236793A}"/>
              </a:ext>
            </a:extLst>
          </p:cNvPr>
          <p:cNvSpPr txBox="1">
            <a:spLocks/>
          </p:cNvSpPr>
          <p:nvPr/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D5050C-AA03-7C4B-BAB2-B82E960585A0}" type="slidenum">
              <a:rPr lang="en-US" dirty="0" smtClean="0">
                <a:solidFill>
                  <a:schemeClr val="bg1"/>
                </a:solidFill>
              </a:rPr>
              <a:pPr/>
              <a:t>10</a:t>
            </a:fld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BA7D81F-7301-E142-91B0-F91D7FF0E97B}"/>
              </a:ext>
            </a:extLst>
          </p:cNvPr>
          <p:cNvCxnSpPr/>
          <p:nvPr/>
        </p:nvCxnSpPr>
        <p:spPr>
          <a:xfrm>
            <a:off x="11060482" y="6434693"/>
            <a:ext cx="0" cy="20116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7D41CB5-6B0D-1D4E-B151-747D07F615F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4" y="6434692"/>
            <a:ext cx="684549" cy="20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299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E6CF3C30-D9AC-654C-B5EA-1514A474E79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747"/>
          <a:stretch/>
        </p:blipFill>
        <p:spPr>
          <a:xfrm>
            <a:off x="0" y="0"/>
            <a:ext cx="9179508" cy="68682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CA03A2E-3EFE-E74E-9781-4ED3A85520F2}"/>
              </a:ext>
            </a:extLst>
          </p:cNvPr>
          <p:cNvSpPr/>
          <p:nvPr/>
        </p:nvSpPr>
        <p:spPr>
          <a:xfrm>
            <a:off x="7239879" y="0"/>
            <a:ext cx="4952120" cy="6858000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148C2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4A99D4-0C9A-F548-A22D-4F7D45C28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096343">
            <a:off x="4891037" y="-562703"/>
            <a:ext cx="7850766" cy="759123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1A05424-6CFC-904B-A4B5-32AB5C30BB64}"/>
              </a:ext>
            </a:extLst>
          </p:cNvPr>
          <p:cNvSpPr txBox="1"/>
          <p:nvPr/>
        </p:nvSpPr>
        <p:spPr>
          <a:xfrm>
            <a:off x="8598221" y="1286686"/>
            <a:ext cx="2436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BBD9F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  <a:p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will introduce our team, the problem, and our solution.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AC14D9-0BF1-424A-8E02-F2B11394240C}"/>
              </a:ext>
            </a:extLst>
          </p:cNvPr>
          <p:cNvSpPr txBox="1"/>
          <p:nvPr/>
        </p:nvSpPr>
        <p:spPr>
          <a:xfrm>
            <a:off x="6545067" y="425909"/>
            <a:ext cx="553214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Roboto"/>
                <a:ea typeface="Roboto"/>
                <a:cs typeface="Roboto" panose="02000000000000000000" pitchFamily="2" charset="0"/>
              </a:rPr>
              <a:t>Agenda</a:t>
            </a:r>
            <a:endParaRPr lang="en-US" sz="3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61C171E-6DFD-0046-A208-A4BCF892BBE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626816" y="1291282"/>
            <a:ext cx="853231" cy="64633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>
                <a:solidFill>
                  <a:srgbClr val="BBD9F2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01.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FB7C7BC-0453-F645-82E0-A5326CBFA1CA}"/>
              </a:ext>
            </a:extLst>
          </p:cNvPr>
          <p:cNvSpPr txBox="1"/>
          <p:nvPr/>
        </p:nvSpPr>
        <p:spPr>
          <a:xfrm>
            <a:off x="8598221" y="2540201"/>
            <a:ext cx="2436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BBD9F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Live Demo</a:t>
            </a:r>
          </a:p>
          <a:p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will walk through our finished product.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44911F8F-543C-D141-84BF-1963D705EC6F}"/>
              </a:ext>
            </a:extLst>
          </p:cNvPr>
          <p:cNvSpPr txBox="1">
            <a:spLocks/>
          </p:cNvSpPr>
          <p:nvPr/>
        </p:nvSpPr>
        <p:spPr>
          <a:xfrm>
            <a:off x="7626816" y="2544797"/>
            <a:ext cx="853231" cy="646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>
                <a:solidFill>
                  <a:srgbClr val="BBD9F2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02.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996814E-54E7-FF41-A6FE-9394417B0430}"/>
              </a:ext>
            </a:extLst>
          </p:cNvPr>
          <p:cNvSpPr txBox="1"/>
          <p:nvPr/>
        </p:nvSpPr>
        <p:spPr>
          <a:xfrm>
            <a:off x="8598221" y="3793716"/>
            <a:ext cx="2436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BBD9F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Code Review</a:t>
            </a:r>
          </a:p>
          <a:p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will provide an overview of our code.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F8EA58F6-2B69-3144-8EBB-9F01F079A3C1}"/>
              </a:ext>
            </a:extLst>
          </p:cNvPr>
          <p:cNvSpPr txBox="1">
            <a:spLocks/>
          </p:cNvSpPr>
          <p:nvPr/>
        </p:nvSpPr>
        <p:spPr>
          <a:xfrm>
            <a:off x="7626816" y="3798312"/>
            <a:ext cx="853231" cy="646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>
                <a:solidFill>
                  <a:srgbClr val="BBD9F2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03.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81BAF4B-8959-084E-B3F6-7D99A8A0CF15}"/>
              </a:ext>
            </a:extLst>
          </p:cNvPr>
          <p:cNvSpPr txBox="1"/>
          <p:nvPr/>
        </p:nvSpPr>
        <p:spPr>
          <a:xfrm>
            <a:off x="8598221" y="5047232"/>
            <a:ext cx="2436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BBD9F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Q&amp;A</a:t>
            </a:r>
          </a:p>
          <a:p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will open the floor for questions!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9A5B1ACC-9A51-0845-8017-9218A4741CE9}"/>
              </a:ext>
            </a:extLst>
          </p:cNvPr>
          <p:cNvSpPr txBox="1">
            <a:spLocks/>
          </p:cNvSpPr>
          <p:nvPr/>
        </p:nvSpPr>
        <p:spPr>
          <a:xfrm>
            <a:off x="7626816" y="5051828"/>
            <a:ext cx="853231" cy="646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>
                <a:solidFill>
                  <a:srgbClr val="BBD9F2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04.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97300C1-2353-8B4E-A908-7C7B920A3A4A}"/>
              </a:ext>
            </a:extLst>
          </p:cNvPr>
          <p:cNvSpPr txBox="1">
            <a:spLocks/>
          </p:cNvSpPr>
          <p:nvPr/>
        </p:nvSpPr>
        <p:spPr>
          <a:xfrm>
            <a:off x="10279737" y="6400039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D5050C-AA03-7C4B-BAB2-B82E960585A0}" type="slidenum">
              <a:rPr lang="en-US" smtClean="0">
                <a:solidFill>
                  <a:schemeClr val="bg1"/>
                </a:solidFill>
              </a:rPr>
              <a:pPr/>
              <a:t>1</a:t>
            </a:fld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2664296-136C-0B4D-A1C9-298E680D9BD0}"/>
              </a:ext>
            </a:extLst>
          </p:cNvPr>
          <p:cNvCxnSpPr/>
          <p:nvPr/>
        </p:nvCxnSpPr>
        <p:spPr>
          <a:xfrm>
            <a:off x="11060482" y="6437868"/>
            <a:ext cx="0" cy="20116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3D64445F-6B7C-364D-9DFF-2060C6FABDF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4" y="6437867"/>
            <a:ext cx="684549" cy="2011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89F239-6BE3-914B-B716-176AE4F8DC2E}"/>
              </a:ext>
            </a:extLst>
          </p:cNvPr>
          <p:cNvSpPr txBox="1"/>
          <p:nvPr/>
        </p:nvSpPr>
        <p:spPr>
          <a:xfrm>
            <a:off x="21265" y="85273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37F794-4B78-B34B-96F5-600F471A42B3}"/>
              </a:ext>
            </a:extLst>
          </p:cNvPr>
          <p:cNvSpPr txBox="1"/>
          <p:nvPr/>
        </p:nvSpPr>
        <p:spPr>
          <a:xfrm>
            <a:off x="2615609" y="9165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AFB71B-0E29-3B41-8DAF-F20EC95A09E0}"/>
              </a:ext>
            </a:extLst>
          </p:cNvPr>
          <p:cNvSpPr txBox="1"/>
          <p:nvPr/>
        </p:nvSpPr>
        <p:spPr>
          <a:xfrm>
            <a:off x="7527851" y="87399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690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C9C465B0-0212-7647-8D3C-A594003B4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" t="11874" r="-479" b="21426"/>
          <a:stretch/>
        </p:blipFill>
        <p:spPr>
          <a:xfrm>
            <a:off x="2897039" y="1830024"/>
            <a:ext cx="1562377" cy="22554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5478155-D3A3-7940-A1E5-4E9D9287A0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559" r="3559"/>
          <a:stretch/>
        </p:blipFill>
        <p:spPr>
          <a:xfrm>
            <a:off x="7486917" y="1807420"/>
            <a:ext cx="1751474" cy="2300605"/>
          </a:xfrm>
          <a:prstGeom prst="rect">
            <a:avLst/>
          </a:prstGeom>
        </p:spPr>
      </p:pic>
      <p:pic>
        <p:nvPicPr>
          <p:cNvPr id="26" name="Picture 25" descr="A picture containing person, table, food, looking&#10;&#10;Description automatically generated">
            <a:extLst>
              <a:ext uri="{FF2B5EF4-FFF2-40B4-BE49-F238E27FC236}">
                <a16:creationId xmlns:a16="http://schemas.microsoft.com/office/drawing/2014/main" id="{159D7568-5E91-DB46-8917-F5CB732EC65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2016" y="1812456"/>
            <a:ext cx="2181354" cy="206148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80E7834-BB77-E04E-90D2-FD1CABD0E869}"/>
              </a:ext>
            </a:extLst>
          </p:cNvPr>
          <p:cNvSpPr/>
          <p:nvPr/>
        </p:nvSpPr>
        <p:spPr>
          <a:xfrm>
            <a:off x="4394523" y="397155"/>
            <a:ext cx="3320140" cy="646331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algn="ctr"/>
            <a:r>
              <a:rPr lang="en-US" sz="3600" b="1" dirty="0">
                <a:solidFill>
                  <a:srgbClr val="1148C2"/>
                </a:solidFill>
                <a:latin typeface="Roboto"/>
                <a:ea typeface="Roboto"/>
                <a:cs typeface="Roboto" panose="02000000000000000000" pitchFamily="2" charset="0"/>
              </a:rPr>
              <a:t>Meet the Team</a:t>
            </a:r>
            <a:endParaRPr lang="en-US" sz="3600" b="1" dirty="0">
              <a:solidFill>
                <a:srgbClr val="1148C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571C97-CCAA-B64D-AE69-329BFA098130}"/>
              </a:ext>
            </a:extLst>
          </p:cNvPr>
          <p:cNvSpPr txBox="1"/>
          <p:nvPr/>
        </p:nvSpPr>
        <p:spPr>
          <a:xfrm>
            <a:off x="2289755" y="959701"/>
            <a:ext cx="7529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are the Top Dawgs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BE2BB6-BF00-E84A-83F3-78D423ACFCB3}"/>
              </a:ext>
            </a:extLst>
          </p:cNvPr>
          <p:cNvSpPr txBox="1"/>
          <p:nvPr/>
        </p:nvSpPr>
        <p:spPr>
          <a:xfrm>
            <a:off x="312017" y="4113690"/>
            <a:ext cx="21813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Adonnis</a:t>
            </a:r>
            <a:r>
              <a:rPr lang="en-US" sz="2000" b="1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Dillard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Senior CS major at NCAT</a:t>
            </a:r>
            <a:b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US" sz="1200" dirty="0">
              <a:solidFill>
                <a:srgbClr val="1148C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8FD2ACE-999A-4C47-B52F-4385E1FAE002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5" y="6434693"/>
            <a:ext cx="684549" cy="201168"/>
          </a:xfrm>
          <a:prstGeom prst="rect">
            <a:avLst/>
          </a:prstGeom>
        </p:spPr>
      </p:pic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5513EF17-1142-0840-923F-B2C2D37AE91F}"/>
              </a:ext>
            </a:extLst>
          </p:cNvPr>
          <p:cNvSpPr txBox="1">
            <a:spLocks/>
          </p:cNvSpPr>
          <p:nvPr/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D5050C-AA03-7C4B-BAB2-B82E960585A0}" type="slidenum">
              <a:rPr lang="en-US" dirty="0" smtClean="0">
                <a:solidFill>
                  <a:srgbClr val="1148C2"/>
                </a:solidFill>
              </a:rPr>
              <a:pPr/>
              <a:t>2</a:t>
            </a:fld>
            <a:endParaRPr lang="en-US">
              <a:solidFill>
                <a:srgbClr val="1148C2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3CB38A6-8F21-7043-BA4F-76BE0B983A91}"/>
              </a:ext>
            </a:extLst>
          </p:cNvPr>
          <p:cNvCxnSpPr>
            <a:cxnSpLocks/>
          </p:cNvCxnSpPr>
          <p:nvPr/>
        </p:nvCxnSpPr>
        <p:spPr>
          <a:xfrm>
            <a:off x="11023374" y="6470650"/>
            <a:ext cx="0" cy="139700"/>
          </a:xfrm>
          <a:prstGeom prst="line">
            <a:avLst/>
          </a:prstGeom>
          <a:ln w="12700">
            <a:solidFill>
              <a:srgbClr val="1148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BBB1043B-E7AB-674A-907C-311E3711306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907" t="15805" r="9471" b="87"/>
          <a:stretch/>
        </p:blipFill>
        <p:spPr>
          <a:xfrm>
            <a:off x="5205599" y="1807421"/>
            <a:ext cx="1697984" cy="230060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A98A2B3-2720-D643-BFBD-6E8FD3AB65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-922626" y="5287866"/>
            <a:ext cx="2735393" cy="264496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6529889-2A67-8143-8119-B60E5688F74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787891">
            <a:off x="-678560" y="5455146"/>
            <a:ext cx="2150200" cy="210133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5ABAAFA-DB4F-6440-870B-E83362A393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5711272">
            <a:off x="10133006" y="-915982"/>
            <a:ext cx="2735393" cy="264496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F1EC724-E8C4-654B-9B7A-5256767444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8316395">
            <a:off x="10451289" y="-516707"/>
            <a:ext cx="2150200" cy="210133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48944EC-73B5-E249-94BB-2B6C38FA4D9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1352" r="24872"/>
          <a:stretch/>
        </p:blipFill>
        <p:spPr>
          <a:xfrm>
            <a:off x="9713159" y="1807421"/>
            <a:ext cx="1855786" cy="23006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5DE3A13-0C83-474E-AEEB-9D36DAAF1A43}"/>
              </a:ext>
            </a:extLst>
          </p:cNvPr>
          <p:cNvSpPr txBox="1"/>
          <p:nvPr/>
        </p:nvSpPr>
        <p:spPr>
          <a:xfrm>
            <a:off x="2593335" y="4113689"/>
            <a:ext cx="218135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John Iglesias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CS major at the University of Maryland- College Park</a:t>
            </a:r>
            <a:b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US" sz="1200" dirty="0">
              <a:solidFill>
                <a:srgbClr val="1148C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7C5EF2A-FAB3-B245-938F-7BB2C5A8BE15}"/>
              </a:ext>
            </a:extLst>
          </p:cNvPr>
          <p:cNvSpPr txBox="1"/>
          <p:nvPr/>
        </p:nvSpPr>
        <p:spPr>
          <a:xfrm>
            <a:off x="4963914" y="4113062"/>
            <a:ext cx="21813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Katerra Stamps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Senior CS major at PVAMU</a:t>
            </a:r>
            <a:b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US" sz="1200" dirty="0">
              <a:solidFill>
                <a:srgbClr val="1148C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775AD71-F971-8A44-A919-AE7F2965CBBB}"/>
              </a:ext>
            </a:extLst>
          </p:cNvPr>
          <p:cNvSpPr txBox="1"/>
          <p:nvPr/>
        </p:nvSpPr>
        <p:spPr>
          <a:xfrm>
            <a:off x="7276861" y="4113062"/>
            <a:ext cx="218135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Kiana Moore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Sophomore Honors CIS major at Howard University</a:t>
            </a:r>
            <a:b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US" sz="1200" dirty="0">
              <a:solidFill>
                <a:srgbClr val="1148C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EF4694-ADCF-1E49-899C-D0D3CEEC8BF7}"/>
              </a:ext>
            </a:extLst>
          </p:cNvPr>
          <p:cNvSpPr txBox="1"/>
          <p:nvPr/>
        </p:nvSpPr>
        <p:spPr>
          <a:xfrm>
            <a:off x="9550375" y="4113062"/>
            <a:ext cx="21813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Samir Jaber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Junior CS major at the University of Maryland- College Park</a:t>
            </a:r>
            <a:b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US" sz="1200" dirty="0">
              <a:solidFill>
                <a:srgbClr val="1148C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261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9C63C72-14FB-174B-8FDD-DBA330327F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AC4451-7678-DD46-B896-1DF83E15D4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29" t="19621" b="24816"/>
          <a:stretch/>
        </p:blipFill>
        <p:spPr>
          <a:xfrm>
            <a:off x="0" y="0"/>
            <a:ext cx="9826906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8CF7AE-1919-1C40-8525-BA8F2176F322}"/>
              </a:ext>
            </a:extLst>
          </p:cNvPr>
          <p:cNvSpPr txBox="1"/>
          <p:nvPr/>
        </p:nvSpPr>
        <p:spPr>
          <a:xfrm>
            <a:off x="1175462" y="2980174"/>
            <a:ext cx="9826905" cy="14465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Roboto"/>
                <a:ea typeface="Roboto"/>
                <a:cs typeface="Roboto" panose="02000000000000000000" pitchFamily="2" charset="0"/>
              </a:rPr>
              <a:t>What is the next big product or service for Chewy?</a:t>
            </a:r>
            <a:endParaRPr lang="en-US" sz="44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BC27A8-E644-4848-A588-CCD2D8023B37}"/>
              </a:ext>
            </a:extLst>
          </p:cNvPr>
          <p:cNvSpPr txBox="1"/>
          <p:nvPr/>
        </p:nvSpPr>
        <p:spPr>
          <a:xfrm>
            <a:off x="3073400" y="2641620"/>
            <a:ext cx="6167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CHALLENGE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98362F-9000-CC4B-BC84-8ABEEA81F9A8}"/>
              </a:ext>
            </a:extLst>
          </p:cNvPr>
          <p:cNvSpPr txBox="1"/>
          <p:nvPr/>
        </p:nvSpPr>
        <p:spPr>
          <a:xfrm>
            <a:off x="3083560" y="241121"/>
            <a:ext cx="6167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rgbClr val="BBD9F2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01.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D036D3-C12E-7A49-88D9-2AEA437B309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5" y="6434693"/>
            <a:ext cx="684549" cy="20116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B216151-E7D9-8E40-8BDA-F3564CD37CA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BD5050C-AA03-7C4B-BAB2-B82E960585A0}" type="slidenum">
              <a:rPr lang="en-US" dirty="0" smtClean="0"/>
              <a:pPr/>
              <a:t>3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867563B-6AFD-9041-BB6E-2833FD7C4B18}"/>
              </a:ext>
            </a:extLst>
          </p:cNvPr>
          <p:cNvCxnSpPr/>
          <p:nvPr/>
        </p:nvCxnSpPr>
        <p:spPr>
          <a:xfrm>
            <a:off x="11060482" y="6434693"/>
            <a:ext cx="0" cy="201168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1006D94-7AFF-1647-8BDF-1860F236793A}"/>
              </a:ext>
            </a:extLst>
          </p:cNvPr>
          <p:cNvSpPr txBox="1">
            <a:spLocks/>
          </p:cNvSpPr>
          <p:nvPr/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D5050C-AA03-7C4B-BAB2-B82E960585A0}" type="slidenum">
              <a:rPr lang="en-US" dirty="0" smtClean="0">
                <a:solidFill>
                  <a:schemeClr val="bg1"/>
                </a:solidFill>
              </a:rPr>
              <a:pPr/>
              <a:t>3</a:t>
            </a:fld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BA7D81F-7301-E142-91B0-F91D7FF0E97B}"/>
              </a:ext>
            </a:extLst>
          </p:cNvPr>
          <p:cNvCxnSpPr/>
          <p:nvPr/>
        </p:nvCxnSpPr>
        <p:spPr>
          <a:xfrm>
            <a:off x="11060482" y="6434693"/>
            <a:ext cx="0" cy="20116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7D41CB5-6B0D-1D4E-B151-747D07F615F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4" y="6434692"/>
            <a:ext cx="684549" cy="20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595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AACC10-9A3A-5242-BF6F-9C9A921C39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870138" y="961051"/>
            <a:ext cx="5321862" cy="59124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A2DC5B-8AAE-864E-939F-563E567701BD}"/>
              </a:ext>
            </a:extLst>
          </p:cNvPr>
          <p:cNvSpPr txBox="1"/>
          <p:nvPr/>
        </p:nvSpPr>
        <p:spPr>
          <a:xfrm>
            <a:off x="523934" y="1659835"/>
            <a:ext cx="516503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 survey that suggests the best dog that fits the user’s needs.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buAutoNum type="arabicPeriod"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Features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Welcoming home page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Dog Preference Survey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Results Page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Chewy Product Suggestions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Languages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HTML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CSS</a:t>
            </a:r>
          </a:p>
          <a:p>
            <a:pPr marL="857250" lvl="1" indent="-4000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JavaScript</a:t>
            </a: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314450" lvl="2" indent="-400050">
              <a:buFont typeface="+mj-lt"/>
              <a:buAutoNum type="romanLcPeriod"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400050" indent="-400050">
              <a:buFont typeface="+mj-lt"/>
              <a:buAutoNum type="romanLcPeriod"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44684E3-4285-324E-AC27-66355A32935E}"/>
              </a:ext>
            </a:extLst>
          </p:cNvPr>
          <p:cNvSpPr txBox="1">
            <a:spLocks/>
          </p:cNvSpPr>
          <p:nvPr/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1148C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714187-403C-A446-A4A1-E3AEC85EAC47}"/>
              </a:ext>
            </a:extLst>
          </p:cNvPr>
          <p:cNvSpPr/>
          <p:nvPr/>
        </p:nvSpPr>
        <p:spPr>
          <a:xfrm>
            <a:off x="0" y="1"/>
            <a:ext cx="12192000" cy="907676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44F1F1-7EF9-9C45-B0B7-3CB7B1F742D3}"/>
              </a:ext>
            </a:extLst>
          </p:cNvPr>
          <p:cNvSpPr/>
          <p:nvPr/>
        </p:nvSpPr>
        <p:spPr>
          <a:xfrm>
            <a:off x="219475" y="124967"/>
            <a:ext cx="1906291" cy="646331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Roboto"/>
                <a:ea typeface="Roboto"/>
                <a:cs typeface="Roboto" panose="02000000000000000000" pitchFamily="2" charset="0"/>
              </a:rPr>
              <a:t>Solution</a:t>
            </a:r>
            <a:endParaRPr lang="en-US" sz="3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CC574F-BC07-5F4B-8F26-12EA14A6A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841290">
            <a:off x="4782502" y="4547665"/>
            <a:ext cx="2723329" cy="27777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3D0A2A-45DC-2D42-B6E0-7FA5F16231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402804">
            <a:off x="7036398" y="6101515"/>
            <a:ext cx="1041617" cy="1017670"/>
          </a:xfrm>
          <a:prstGeom prst="rect">
            <a:avLst/>
          </a:prstGeom>
        </p:spPr>
      </p:pic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FF7EEAC2-5766-8449-A3CF-D47B6CB0AB8E}"/>
              </a:ext>
            </a:extLst>
          </p:cNvPr>
          <p:cNvSpPr txBox="1">
            <a:spLocks/>
          </p:cNvSpPr>
          <p:nvPr/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D5050C-AA03-7C4B-BAB2-B82E960585A0}" type="slidenum">
              <a:rPr lang="en-US" smtClean="0">
                <a:solidFill>
                  <a:schemeClr val="bg1"/>
                </a:solidFill>
              </a:rPr>
              <a:pPr/>
              <a:t>4</a:t>
            </a:fld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8C66A11-788C-0F42-A64A-3E8FB897473A}"/>
              </a:ext>
            </a:extLst>
          </p:cNvPr>
          <p:cNvCxnSpPr/>
          <p:nvPr/>
        </p:nvCxnSpPr>
        <p:spPr>
          <a:xfrm>
            <a:off x="11060482" y="6434693"/>
            <a:ext cx="0" cy="20116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6C059EC2-42EF-DA4B-ADBC-FFD10EA19D08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4" y="6434692"/>
            <a:ext cx="684549" cy="20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025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F35CF0D-AC46-EC4E-8CF9-110D05F8A51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5" y="6434693"/>
            <a:ext cx="684549" cy="201168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31D1D18-503E-C147-9560-EC8D57812A16}"/>
              </a:ext>
            </a:extLst>
          </p:cNvPr>
          <p:cNvSpPr txBox="1">
            <a:spLocks/>
          </p:cNvSpPr>
          <p:nvPr/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D5050C-AA03-7C4B-BAB2-B82E960585A0}" type="slidenum">
              <a:rPr lang="en-US" smtClean="0">
                <a:solidFill>
                  <a:srgbClr val="1148C2"/>
                </a:solidFill>
              </a:rPr>
              <a:pPr/>
              <a:t>5</a:t>
            </a:fld>
            <a:endParaRPr lang="en-US">
              <a:solidFill>
                <a:srgbClr val="1148C2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71E9187-8BAE-624E-8233-ED4ED697ACC9}"/>
              </a:ext>
            </a:extLst>
          </p:cNvPr>
          <p:cNvCxnSpPr>
            <a:cxnSpLocks/>
          </p:cNvCxnSpPr>
          <p:nvPr/>
        </p:nvCxnSpPr>
        <p:spPr>
          <a:xfrm>
            <a:off x="11023374" y="6470650"/>
            <a:ext cx="0" cy="139700"/>
          </a:xfrm>
          <a:prstGeom prst="line">
            <a:avLst/>
          </a:prstGeom>
          <a:ln w="12700">
            <a:solidFill>
              <a:srgbClr val="1148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0A93F5AF-1AFD-CE49-9FA4-01057146C5F6}"/>
              </a:ext>
            </a:extLst>
          </p:cNvPr>
          <p:cNvSpPr/>
          <p:nvPr/>
        </p:nvSpPr>
        <p:spPr>
          <a:xfrm>
            <a:off x="606260" y="1371600"/>
            <a:ext cx="2678887" cy="2349572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67E5E9-9E1A-CF4F-B614-DF5C1B2022A4}"/>
              </a:ext>
            </a:extLst>
          </p:cNvPr>
          <p:cNvSpPr/>
          <p:nvPr/>
        </p:nvSpPr>
        <p:spPr>
          <a:xfrm>
            <a:off x="3273214" y="1371600"/>
            <a:ext cx="2717310" cy="2349572"/>
          </a:xfrm>
          <a:prstGeom prst="rect">
            <a:avLst/>
          </a:prstGeom>
          <a:solidFill>
            <a:srgbClr val="BBD9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1BFDFF-77F0-D64F-B500-3DFD37DC169E}"/>
              </a:ext>
            </a:extLst>
          </p:cNvPr>
          <p:cNvSpPr txBox="1"/>
          <p:nvPr/>
        </p:nvSpPr>
        <p:spPr>
          <a:xfrm>
            <a:off x="3543299" y="1764365"/>
            <a:ext cx="23062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21418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Users don’t just use our service once. After getting a pet, they may still visit the Chewy Product Suggestions page, which can be integrated with the product suggestions on </a:t>
            </a:r>
            <a:r>
              <a:rPr lang="en-US" sz="1200" dirty="0" err="1">
                <a:solidFill>
                  <a:srgbClr val="21418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Chewy’s</a:t>
            </a:r>
            <a:r>
              <a:rPr lang="en-US" sz="1200" dirty="0">
                <a:solidFill>
                  <a:srgbClr val="21418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Pet Profile page.</a:t>
            </a:r>
          </a:p>
          <a:p>
            <a: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59C8E2B-BE54-6644-BB2D-432241C7203D}"/>
              </a:ext>
            </a:extLst>
          </p:cNvPr>
          <p:cNvSpPr/>
          <p:nvPr/>
        </p:nvSpPr>
        <p:spPr>
          <a:xfrm>
            <a:off x="606261" y="3949588"/>
            <a:ext cx="2678888" cy="2349572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58647F5-40EE-BD4D-8A89-B23F46D65957}"/>
              </a:ext>
            </a:extLst>
          </p:cNvPr>
          <p:cNvSpPr/>
          <p:nvPr/>
        </p:nvSpPr>
        <p:spPr>
          <a:xfrm>
            <a:off x="3285148" y="3949588"/>
            <a:ext cx="2705375" cy="2349572"/>
          </a:xfrm>
          <a:prstGeom prst="rect">
            <a:avLst/>
          </a:prstGeom>
          <a:solidFill>
            <a:srgbClr val="BBD9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86AC83A-8442-5A49-BA3B-1319C5658950}"/>
              </a:ext>
            </a:extLst>
          </p:cNvPr>
          <p:cNvSpPr txBox="1"/>
          <p:nvPr/>
        </p:nvSpPr>
        <p:spPr>
          <a:xfrm>
            <a:off x="3543299" y="4342353"/>
            <a:ext cx="23062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21418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Our Chewy Product Suggestions feature can also be expanded to suggest subscriptions to Chewy products for Pet Profile users. </a:t>
            </a:r>
          </a:p>
          <a:p>
            <a: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A40C49D-D2AD-F84E-A1B2-32FA101A149B}"/>
              </a:ext>
            </a:extLst>
          </p:cNvPr>
          <p:cNvSpPr/>
          <p:nvPr/>
        </p:nvSpPr>
        <p:spPr>
          <a:xfrm>
            <a:off x="6206962" y="1371600"/>
            <a:ext cx="2678888" cy="2349572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ADD8C00-0CC2-A54B-8E1F-EFCE6A24D234}"/>
              </a:ext>
            </a:extLst>
          </p:cNvPr>
          <p:cNvSpPr/>
          <p:nvPr/>
        </p:nvSpPr>
        <p:spPr>
          <a:xfrm>
            <a:off x="8885850" y="1371600"/>
            <a:ext cx="2705375" cy="2349572"/>
          </a:xfrm>
          <a:prstGeom prst="rect">
            <a:avLst/>
          </a:prstGeom>
          <a:solidFill>
            <a:srgbClr val="BBD9F2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90607C-D0AD-1849-B73D-598309BE46D1}"/>
              </a:ext>
            </a:extLst>
          </p:cNvPr>
          <p:cNvSpPr txBox="1"/>
          <p:nvPr/>
        </p:nvSpPr>
        <p:spPr>
          <a:xfrm>
            <a:off x="6400800" y="2307859"/>
            <a:ext cx="2279277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800" b="1" dirty="0">
                <a:solidFill>
                  <a:srgbClr val="BBD9F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Builds Trust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B41F3F0-00B3-2B42-983E-46419D7D34E2}"/>
              </a:ext>
            </a:extLst>
          </p:cNvPr>
          <p:cNvSpPr txBox="1"/>
          <p:nvPr/>
        </p:nvSpPr>
        <p:spPr>
          <a:xfrm>
            <a:off x="9144000" y="1764365"/>
            <a:ext cx="23062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21418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Being a source of reliable information that helps people choose their dream dog builds trust between Chewy and users. They will always remember our help!</a:t>
            </a:r>
          </a:p>
          <a:p>
            <a: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EAF23B9-C2B1-8A42-B0A4-1AC43CBD37F4}"/>
              </a:ext>
            </a:extLst>
          </p:cNvPr>
          <p:cNvSpPr/>
          <p:nvPr/>
        </p:nvSpPr>
        <p:spPr>
          <a:xfrm>
            <a:off x="6206962" y="3949588"/>
            <a:ext cx="2678888" cy="2349572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B01074E-8673-E04C-8DF2-D4F760158673}"/>
              </a:ext>
            </a:extLst>
          </p:cNvPr>
          <p:cNvSpPr/>
          <p:nvPr/>
        </p:nvSpPr>
        <p:spPr>
          <a:xfrm>
            <a:off x="8885850" y="3949588"/>
            <a:ext cx="2705375" cy="2349572"/>
          </a:xfrm>
          <a:prstGeom prst="rect">
            <a:avLst/>
          </a:prstGeom>
          <a:solidFill>
            <a:srgbClr val="BBD9F2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2A72DF9-D245-0B4D-A505-04F0B4CC976F}"/>
              </a:ext>
            </a:extLst>
          </p:cNvPr>
          <p:cNvSpPr txBox="1"/>
          <p:nvPr/>
        </p:nvSpPr>
        <p:spPr>
          <a:xfrm>
            <a:off x="6400800" y="4885847"/>
            <a:ext cx="2279277" cy="477054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800" b="1" dirty="0">
                <a:solidFill>
                  <a:srgbClr val="BBD9F2"/>
                </a:solidFill>
                <a:latin typeface="Roboto"/>
                <a:ea typeface="Roboto"/>
              </a:rPr>
              <a:t>Pet Health</a:t>
            </a:r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F931E88-D173-0647-A6DC-5D45BCAFCECE}"/>
              </a:ext>
            </a:extLst>
          </p:cNvPr>
          <p:cNvSpPr txBox="1"/>
          <p:nvPr/>
        </p:nvSpPr>
        <p:spPr>
          <a:xfrm>
            <a:off x="9144000" y="4342353"/>
            <a:ext cx="23062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21418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service prioritizes pet health by ensuring a user is suggested the perfect dog for their lifestyle. Knowing the activity levels and maintenance requirements of a dog eliminates health risks In the future.</a:t>
            </a:r>
          </a:p>
          <a:p>
            <a:r>
              <a:rPr lang="en-US" sz="1200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DDC2271-8295-374F-AEE2-3B2C44FA428E}"/>
              </a:ext>
            </a:extLst>
          </p:cNvPr>
          <p:cNvSpPr/>
          <p:nvPr/>
        </p:nvSpPr>
        <p:spPr>
          <a:xfrm>
            <a:off x="0" y="1"/>
            <a:ext cx="12192000" cy="907676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F69767A-EDA3-CF4E-9698-3E367771619D}"/>
              </a:ext>
            </a:extLst>
          </p:cNvPr>
          <p:cNvSpPr/>
          <p:nvPr/>
        </p:nvSpPr>
        <p:spPr>
          <a:xfrm>
            <a:off x="219475" y="124967"/>
            <a:ext cx="1308371" cy="646331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Roboto"/>
                <a:ea typeface="Roboto"/>
                <a:cs typeface="Roboto" panose="02000000000000000000" pitchFamily="2" charset="0"/>
              </a:rPr>
              <a:t>Why?</a:t>
            </a:r>
            <a:endParaRPr lang="en-US" sz="3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7B302B-3D3C-9941-94C4-C50942C45BFB}"/>
              </a:ext>
            </a:extLst>
          </p:cNvPr>
          <p:cNvSpPr txBox="1"/>
          <p:nvPr/>
        </p:nvSpPr>
        <p:spPr>
          <a:xfrm>
            <a:off x="600775" y="2307859"/>
            <a:ext cx="2672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800" b="1" dirty="0">
                <a:solidFill>
                  <a:srgbClr val="BBD9F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Sustainability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B2A1ECD-F960-0743-B82B-4345502AE1DC}"/>
              </a:ext>
            </a:extLst>
          </p:cNvPr>
          <p:cNvSpPr txBox="1"/>
          <p:nvPr/>
        </p:nvSpPr>
        <p:spPr>
          <a:xfrm>
            <a:off x="800099" y="4885847"/>
            <a:ext cx="2279277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800" b="1" dirty="0" err="1">
                <a:solidFill>
                  <a:srgbClr val="BBD9F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Autoship</a:t>
            </a:r>
            <a:endParaRPr lang="en-US" sz="2800" b="1" dirty="0">
              <a:solidFill>
                <a:srgbClr val="BBD9F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555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FFF9A71-DE94-E441-888A-530F2F22E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711272">
            <a:off x="10238551" y="-173627"/>
            <a:ext cx="2735393" cy="264496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8F034B8-EF44-1947-903A-707B73895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499163">
            <a:off x="10482617" y="-6347"/>
            <a:ext cx="2150200" cy="2101332"/>
          </a:xfrm>
          <a:prstGeom prst="rect">
            <a:avLst/>
          </a:prstGeom>
        </p:spPr>
      </p:pic>
      <p:pic>
        <p:nvPicPr>
          <p:cNvPr id="48" name="Graphic 47">
            <a:extLst>
              <a:ext uri="{FF2B5EF4-FFF2-40B4-BE49-F238E27FC236}">
                <a16:creationId xmlns:a16="http://schemas.microsoft.com/office/drawing/2014/main" id="{2D685264-6AB5-874D-B896-5FF977AF83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35523" y="3810000"/>
            <a:ext cx="558290" cy="558290"/>
          </a:xfrm>
          <a:prstGeom prst="rect">
            <a:avLst/>
          </a:prstGeom>
        </p:spPr>
      </p:pic>
      <p:pic>
        <p:nvPicPr>
          <p:cNvPr id="49" name="Graphic 48">
            <a:extLst>
              <a:ext uri="{FF2B5EF4-FFF2-40B4-BE49-F238E27FC236}">
                <a16:creationId xmlns:a16="http://schemas.microsoft.com/office/drawing/2014/main" id="{F707B2E2-0494-6149-A152-6B0ABD6DDD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35523" y="2855556"/>
            <a:ext cx="558290" cy="558290"/>
          </a:xfrm>
          <a:prstGeom prst="rect">
            <a:avLst/>
          </a:prstGeom>
        </p:spPr>
      </p:pic>
      <p:pic>
        <p:nvPicPr>
          <p:cNvPr id="50" name="Graphic 49">
            <a:extLst>
              <a:ext uri="{FF2B5EF4-FFF2-40B4-BE49-F238E27FC236}">
                <a16:creationId xmlns:a16="http://schemas.microsoft.com/office/drawing/2014/main" id="{852395C7-4E9D-DF4F-B760-CA9A4552D7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35523" y="1871630"/>
            <a:ext cx="558290" cy="55829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4F82DEE7-14C1-4C45-B865-D4CAF32027C0}"/>
              </a:ext>
            </a:extLst>
          </p:cNvPr>
          <p:cNvSpPr txBox="1"/>
          <p:nvPr/>
        </p:nvSpPr>
        <p:spPr>
          <a:xfrm>
            <a:off x="2820650" y="1857025"/>
            <a:ext cx="6994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 Like Other Surveys</a:t>
            </a:r>
          </a:p>
          <a:p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Chewy’s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dog preference survey comes with product suggestions for pet health that can be continuously updated and accessed via Pet Profiles.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1A715E-02B8-7E4F-B9AE-A42F18C9F1C2}"/>
              </a:ext>
            </a:extLst>
          </p:cNvPr>
          <p:cNvSpPr txBox="1"/>
          <p:nvPr/>
        </p:nvSpPr>
        <p:spPr>
          <a:xfrm>
            <a:off x="2820650" y="2825668"/>
            <a:ext cx="6994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Thoughtful User Experience</a:t>
            </a:r>
          </a:p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created a dynamic results and profile page that displays personalized information for each user’s preferences.</a:t>
            </a:r>
            <a:endParaRPr lang="en-US" sz="1200" dirty="0">
              <a:solidFill>
                <a:srgbClr val="1148C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0D68AE0-8A66-5A4C-A479-94D2D2D55BD9}"/>
              </a:ext>
            </a:extLst>
          </p:cNvPr>
          <p:cNvSpPr txBox="1"/>
          <p:nvPr/>
        </p:nvSpPr>
        <p:spPr>
          <a:xfrm>
            <a:off x="2820650" y="3786562"/>
            <a:ext cx="6994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Expandable</a:t>
            </a:r>
          </a:p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survey, dog dictionary, and product suggestion library can all be expanded to include more content.</a:t>
            </a:r>
            <a:endParaRPr lang="en-US" sz="1200" dirty="0">
              <a:solidFill>
                <a:srgbClr val="1148C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543069-9AB4-8142-9704-E03D7F384ADB}"/>
              </a:ext>
            </a:extLst>
          </p:cNvPr>
          <p:cNvSpPr txBox="1"/>
          <p:nvPr/>
        </p:nvSpPr>
        <p:spPr>
          <a:xfrm>
            <a:off x="2820650" y="4747457"/>
            <a:ext cx="6994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148C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One Size Doesn’t Fit All</a:t>
            </a:r>
          </a:p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took personalization to the next level by including two additional breed suggestions in addition to a user’s top pick.</a:t>
            </a:r>
            <a:endParaRPr lang="en-US" sz="1200" dirty="0">
              <a:solidFill>
                <a:srgbClr val="1148C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8FBB163-18D5-FA43-9889-1A3D2A909439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5" y="6442442"/>
            <a:ext cx="684549" cy="201168"/>
          </a:xfrm>
          <a:prstGeom prst="rect">
            <a:avLst/>
          </a:prstGeom>
        </p:spPr>
      </p:pic>
      <p:sp>
        <p:nvSpPr>
          <p:cNvPr id="54" name="Slide Number Placeholder 5">
            <a:extLst>
              <a:ext uri="{FF2B5EF4-FFF2-40B4-BE49-F238E27FC236}">
                <a16:creationId xmlns:a16="http://schemas.microsoft.com/office/drawing/2014/main" id="{12282826-894D-A64E-9D60-22AC36B57EFC}"/>
              </a:ext>
            </a:extLst>
          </p:cNvPr>
          <p:cNvSpPr txBox="1">
            <a:spLocks/>
          </p:cNvSpPr>
          <p:nvPr/>
        </p:nvSpPr>
        <p:spPr>
          <a:xfrm>
            <a:off x="10279737" y="6404613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D5050C-AA03-7C4B-BAB2-B82E960585A0}" type="slidenum">
              <a:rPr lang="en-US" smtClean="0">
                <a:solidFill>
                  <a:srgbClr val="1148C2"/>
                </a:solidFill>
              </a:rPr>
              <a:pPr/>
              <a:t>6</a:t>
            </a:fld>
            <a:endParaRPr lang="en-US">
              <a:solidFill>
                <a:srgbClr val="1148C2"/>
              </a:solidFill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865F1C3-72DF-604C-B5D6-C7D283074368}"/>
              </a:ext>
            </a:extLst>
          </p:cNvPr>
          <p:cNvCxnSpPr>
            <a:cxnSpLocks/>
          </p:cNvCxnSpPr>
          <p:nvPr/>
        </p:nvCxnSpPr>
        <p:spPr>
          <a:xfrm>
            <a:off x="11023374" y="6478399"/>
            <a:ext cx="0" cy="139700"/>
          </a:xfrm>
          <a:prstGeom prst="line">
            <a:avLst/>
          </a:prstGeom>
          <a:ln w="12700">
            <a:solidFill>
              <a:srgbClr val="1148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Graphic 46">
            <a:extLst>
              <a:ext uri="{FF2B5EF4-FFF2-40B4-BE49-F238E27FC236}">
                <a16:creationId xmlns:a16="http://schemas.microsoft.com/office/drawing/2014/main" id="{74BD4C26-3B1D-5244-8561-10D298B125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35523" y="4767924"/>
            <a:ext cx="558290" cy="5582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2A473A9-42B5-9443-940A-EDDF480DEB1C}"/>
              </a:ext>
            </a:extLst>
          </p:cNvPr>
          <p:cNvSpPr/>
          <p:nvPr/>
        </p:nvSpPr>
        <p:spPr>
          <a:xfrm>
            <a:off x="0" y="1"/>
            <a:ext cx="12192000" cy="907676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A826FD6-9821-3541-84F5-A423D17EE211}"/>
              </a:ext>
            </a:extLst>
          </p:cNvPr>
          <p:cNvSpPr/>
          <p:nvPr/>
        </p:nvSpPr>
        <p:spPr>
          <a:xfrm>
            <a:off x="219475" y="124967"/>
            <a:ext cx="7027886" cy="646331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en-US" sz="3600" b="1">
                <a:solidFill>
                  <a:schemeClr val="bg1"/>
                </a:solidFill>
                <a:latin typeface="Roboto"/>
                <a:ea typeface="Roboto"/>
                <a:cs typeface="Roboto" panose="02000000000000000000" pitchFamily="2" charset="0"/>
              </a:rPr>
              <a:t>Context and Business Motivation</a:t>
            </a:r>
            <a:endParaRPr lang="en-US" sz="3600" b="1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2D29E06-918F-AE4A-8492-DBA1306EE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922626" y="5287866"/>
            <a:ext cx="2735393" cy="264496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0FCDD89-FA50-DB4D-A877-FAFA0D68A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787891">
            <a:off x="-678560" y="5455146"/>
            <a:ext cx="2150200" cy="210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921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9C63C72-14FB-174B-8FDD-DBA330327F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AC4451-7678-DD46-B896-1DF83E15D4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29" t="19621" b="24816"/>
          <a:stretch/>
        </p:blipFill>
        <p:spPr>
          <a:xfrm>
            <a:off x="0" y="0"/>
            <a:ext cx="9826906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8CF7AE-1919-1C40-8525-BA8F2176F322}"/>
              </a:ext>
            </a:extLst>
          </p:cNvPr>
          <p:cNvSpPr txBox="1"/>
          <p:nvPr/>
        </p:nvSpPr>
        <p:spPr>
          <a:xfrm>
            <a:off x="5010958" y="3044279"/>
            <a:ext cx="2170084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Roboto"/>
                <a:ea typeface="Roboto"/>
                <a:cs typeface="Roboto" panose="02000000000000000000" pitchFamily="2" charset="0"/>
              </a:rPr>
              <a:t>Demo</a:t>
            </a:r>
            <a:endParaRPr lang="en-US" sz="44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BC27A8-E644-4848-A588-CCD2D8023B37}"/>
              </a:ext>
            </a:extLst>
          </p:cNvPr>
          <p:cNvSpPr txBox="1"/>
          <p:nvPr/>
        </p:nvSpPr>
        <p:spPr>
          <a:xfrm>
            <a:off x="4268816" y="2705725"/>
            <a:ext cx="36543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98362F-9000-CC4B-BC84-8ABEEA81F9A8}"/>
              </a:ext>
            </a:extLst>
          </p:cNvPr>
          <p:cNvSpPr txBox="1"/>
          <p:nvPr/>
        </p:nvSpPr>
        <p:spPr>
          <a:xfrm>
            <a:off x="3083560" y="241121"/>
            <a:ext cx="6167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BBD9F2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02.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D036D3-C12E-7A49-88D9-2AEA437B309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5" y="6434693"/>
            <a:ext cx="684549" cy="20116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B216151-E7D9-8E40-8BDA-F3564CD37CA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BD5050C-AA03-7C4B-BAB2-B82E960585A0}" type="slidenum">
              <a:rPr lang="en-US" dirty="0" smtClean="0"/>
              <a:pPr/>
              <a:t>7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867563B-6AFD-9041-BB6E-2833FD7C4B18}"/>
              </a:ext>
            </a:extLst>
          </p:cNvPr>
          <p:cNvCxnSpPr/>
          <p:nvPr/>
        </p:nvCxnSpPr>
        <p:spPr>
          <a:xfrm>
            <a:off x="11060482" y="6434693"/>
            <a:ext cx="0" cy="201168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1006D94-7AFF-1647-8BDF-1860F236793A}"/>
              </a:ext>
            </a:extLst>
          </p:cNvPr>
          <p:cNvSpPr txBox="1">
            <a:spLocks/>
          </p:cNvSpPr>
          <p:nvPr/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D5050C-AA03-7C4B-BAB2-B82E960585A0}" type="slidenum">
              <a:rPr lang="en-US" dirty="0" smtClean="0">
                <a:solidFill>
                  <a:schemeClr val="bg1"/>
                </a:solidFill>
              </a:rPr>
              <a:pPr/>
              <a:t>7</a:t>
            </a:fld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BA7D81F-7301-E142-91B0-F91D7FF0E97B}"/>
              </a:ext>
            </a:extLst>
          </p:cNvPr>
          <p:cNvCxnSpPr/>
          <p:nvPr/>
        </p:nvCxnSpPr>
        <p:spPr>
          <a:xfrm>
            <a:off x="11060482" y="6434693"/>
            <a:ext cx="0" cy="20116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7D41CB5-6B0D-1D4E-B151-747D07F615F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4" y="6434692"/>
            <a:ext cx="684549" cy="20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462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9C63C72-14FB-174B-8FDD-DBA330327F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48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AC4451-7678-DD46-B896-1DF83E15D4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29" t="19621" b="24816"/>
          <a:stretch/>
        </p:blipFill>
        <p:spPr>
          <a:xfrm>
            <a:off x="0" y="0"/>
            <a:ext cx="9826906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8CF7AE-1919-1C40-8525-BA8F2176F322}"/>
              </a:ext>
            </a:extLst>
          </p:cNvPr>
          <p:cNvSpPr txBox="1"/>
          <p:nvPr/>
        </p:nvSpPr>
        <p:spPr>
          <a:xfrm>
            <a:off x="4268815" y="3044279"/>
            <a:ext cx="3654368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Roboto"/>
                <a:ea typeface="Roboto"/>
                <a:cs typeface="Roboto" panose="02000000000000000000" pitchFamily="2" charset="0"/>
              </a:rPr>
              <a:t>Code Review</a:t>
            </a:r>
            <a:endParaRPr lang="en-US" sz="44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BC27A8-E644-4848-A588-CCD2D8023B37}"/>
              </a:ext>
            </a:extLst>
          </p:cNvPr>
          <p:cNvSpPr txBox="1"/>
          <p:nvPr/>
        </p:nvSpPr>
        <p:spPr>
          <a:xfrm>
            <a:off x="4268816" y="2705725"/>
            <a:ext cx="36543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98362F-9000-CC4B-BC84-8ABEEA81F9A8}"/>
              </a:ext>
            </a:extLst>
          </p:cNvPr>
          <p:cNvSpPr txBox="1"/>
          <p:nvPr/>
        </p:nvSpPr>
        <p:spPr>
          <a:xfrm>
            <a:off x="3083560" y="241121"/>
            <a:ext cx="61671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BBD9F2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03.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D036D3-C12E-7A49-88D9-2AEA437B309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5" y="6434693"/>
            <a:ext cx="684549" cy="20116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B216151-E7D9-8E40-8BDA-F3564CD37CA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BD5050C-AA03-7C4B-BAB2-B82E960585A0}" type="slidenum">
              <a:rPr lang="en-US" dirty="0" smtClean="0"/>
              <a:pPr/>
              <a:t>8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867563B-6AFD-9041-BB6E-2833FD7C4B18}"/>
              </a:ext>
            </a:extLst>
          </p:cNvPr>
          <p:cNvCxnSpPr/>
          <p:nvPr/>
        </p:nvCxnSpPr>
        <p:spPr>
          <a:xfrm>
            <a:off x="11060482" y="6434693"/>
            <a:ext cx="0" cy="201168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1006D94-7AFF-1647-8BDF-1860F236793A}"/>
              </a:ext>
            </a:extLst>
          </p:cNvPr>
          <p:cNvSpPr txBox="1">
            <a:spLocks/>
          </p:cNvSpPr>
          <p:nvPr/>
        </p:nvSpPr>
        <p:spPr>
          <a:xfrm>
            <a:off x="10279737" y="6396864"/>
            <a:ext cx="722630" cy="276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BD5050C-AA03-7C4B-BAB2-B82E960585A0}" type="slidenum">
              <a:rPr lang="en-US" dirty="0" smtClean="0">
                <a:solidFill>
                  <a:schemeClr val="bg1"/>
                </a:solidFill>
              </a:rPr>
              <a:pPr/>
              <a:t>8</a:t>
            </a:fld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BA7D81F-7301-E142-91B0-F91D7FF0E97B}"/>
              </a:ext>
            </a:extLst>
          </p:cNvPr>
          <p:cNvCxnSpPr/>
          <p:nvPr/>
        </p:nvCxnSpPr>
        <p:spPr>
          <a:xfrm>
            <a:off x="11060482" y="6434693"/>
            <a:ext cx="0" cy="20116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7D41CB5-6B0D-1D4E-B151-747D07F615F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65204" y="6434692"/>
            <a:ext cx="684549" cy="20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77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47B9BB74254644A5B5AA7003C7223B" ma:contentTypeVersion="13" ma:contentTypeDescription="Create a new document." ma:contentTypeScope="" ma:versionID="f3d77880cfbde5d8f82b8f72237460ba">
  <xsd:schema xmlns:xsd="http://www.w3.org/2001/XMLSchema" xmlns:xs="http://www.w3.org/2001/XMLSchema" xmlns:p="http://schemas.microsoft.com/office/2006/metadata/properties" xmlns:ns2="43e697b9-cb0d-4d44-bd4c-30d9bd4519af" xmlns:ns3="04c46dce-6ecb-4fba-8a39-7eed85504ca9" targetNamespace="http://schemas.microsoft.com/office/2006/metadata/properties" ma:root="true" ma:fieldsID="b1daaf1e2be647f87d5df464c8001f32" ns2:_="" ns3:_="">
    <xsd:import namespace="43e697b9-cb0d-4d44-bd4c-30d9bd4519af"/>
    <xsd:import namespace="04c46dce-6ecb-4fba-8a39-7eed85504ca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e697b9-cb0d-4d44-bd4c-30d9bd4519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c46dce-6ecb-4fba-8a39-7eed85504ca9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4c46dce-6ecb-4fba-8a39-7eed85504ca9">
      <UserInfo>
        <DisplayName/>
        <AccountId xsi:nil="true"/>
        <AccountType/>
      </UserInfo>
    </SharedWithUsers>
    <MediaLengthInSeconds xmlns="43e697b9-cb0d-4d44-bd4c-30d9bd4519af" xsi:nil="true"/>
  </documentManagement>
</p:properties>
</file>

<file path=customXml/itemProps1.xml><?xml version="1.0" encoding="utf-8"?>
<ds:datastoreItem xmlns:ds="http://schemas.openxmlformats.org/officeDocument/2006/customXml" ds:itemID="{397E0E2D-7104-481F-82F7-959C92C452EB}">
  <ds:schemaRefs>
    <ds:schemaRef ds:uri="04c46dce-6ecb-4fba-8a39-7eed85504ca9"/>
    <ds:schemaRef ds:uri="43e697b9-cb0d-4d44-bd4c-30d9bd4519a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CD60B4E-22F3-462D-A84A-9A44E29898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8DF70A1-8CF9-4905-AECE-8C02C983EDC6}">
  <ds:schemaRefs>
    <ds:schemaRef ds:uri="04c46dce-6ecb-4fba-8a39-7eed85504ca9"/>
    <ds:schemaRef ds:uri="43e697b9-cb0d-4d44-bd4c-30d9bd4519af"/>
    <ds:schemaRef ds:uri="59285a05-101b-4746-9a77-8b76dcc32e54"/>
    <ds:schemaRef ds:uri="fbacea32-d223-4f8b-b344-10576ad1683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862</TotalTime>
  <Words>445</Words>
  <Application>Microsoft Macintosh PowerPoint</Application>
  <PresentationFormat>Widescreen</PresentationFormat>
  <Paragraphs>104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Roboto</vt:lpstr>
      <vt:lpstr>Roboto Black</vt:lpstr>
      <vt:lpstr>Office Theme</vt:lpstr>
      <vt:lpstr>Finding the Purrfect Pup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ChewyHacks Final Presentation Template</dc:title>
  <dc:creator>Brianna Ostrowski</dc:creator>
  <cp:lastModifiedBy>Moore, Kiana D</cp:lastModifiedBy>
  <cp:revision>7</cp:revision>
  <cp:lastPrinted>2019-11-12T17:05:23Z</cp:lastPrinted>
  <dcterms:created xsi:type="dcterms:W3CDTF">2019-11-12T16:39:03Z</dcterms:created>
  <dcterms:modified xsi:type="dcterms:W3CDTF">2022-01-17T16:12:11Z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0x010100DC47B9BB74254644A5B5AA7003C7223B</vt:lpwstr>
  </property>
  <property fmtid="{D5CDD505-2E9C-101B-9397-08002B2CF9AE}" pid="3" name="Order">
    <vt:lpwstr>3600.00000000000</vt:lpwstr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xd_Signature">
    <vt:lpwstr/>
  </property>
  <property fmtid="{D5CDD505-2E9C-101B-9397-08002B2CF9AE}" pid="10" name="_SourceUrl">
    <vt:lpwstr/>
  </property>
  <property fmtid="{D5CDD505-2E9C-101B-9397-08002B2CF9AE}" pid="11" name="_SharedFileIndex">
    <vt:lpwstr/>
  </property>
</Properties>
</file>

<file path=docProps/thumbnail.jpeg>
</file>